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338D2C-BAA4-40A8-8DE6-46FF787D1C7E}" v="7" dt="2023-11-13T08:44:47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B3338D2C-BAA4-40A8-8DE6-46FF787D1C7E}"/>
    <pc:docChg chg="custSel addSld modSld sldOrd">
      <pc:chgData name="Fluitsma, D.W.P.M. (Daniel)" userId="aab17d33-b89b-4526-b7c1-165dab8f619f" providerId="ADAL" clId="{B3338D2C-BAA4-40A8-8DE6-46FF787D1C7E}" dt="2023-11-13T12:28:51.567" v="1842" actId="20577"/>
      <pc:docMkLst>
        <pc:docMk/>
      </pc:docMkLst>
      <pc:sldChg chg="modSp mod">
        <pc:chgData name="Fluitsma, D.W.P.M. (Daniel)" userId="aab17d33-b89b-4526-b7c1-165dab8f619f" providerId="ADAL" clId="{B3338D2C-BAA4-40A8-8DE6-46FF787D1C7E}" dt="2023-11-13T12:28:51.567" v="1842" actId="20577"/>
        <pc:sldMkLst>
          <pc:docMk/>
          <pc:sldMk cId="86773938" sldId="256"/>
        </pc:sldMkLst>
        <pc:spChg chg="mod">
          <ac:chgData name="Fluitsma, D.W.P.M. (Daniel)" userId="aab17d33-b89b-4526-b7c1-165dab8f619f" providerId="ADAL" clId="{B3338D2C-BAA4-40A8-8DE6-46FF787D1C7E}" dt="2023-11-13T12:28:51.567" v="1842" actId="20577"/>
          <ac:spMkLst>
            <pc:docMk/>
            <pc:sldMk cId="86773938" sldId="256"/>
            <ac:spMk id="5" creationId="{A13A0835-4C5E-5C8F-C8EF-65933B4616AE}"/>
          </ac:spMkLst>
        </pc:spChg>
      </pc:sldChg>
      <pc:sldChg chg="modSp mod">
        <pc:chgData name="Fluitsma, D.W.P.M. (Daniel)" userId="aab17d33-b89b-4526-b7c1-165dab8f619f" providerId="ADAL" clId="{B3338D2C-BAA4-40A8-8DE6-46FF787D1C7E}" dt="2023-11-13T12:12:29.347" v="1840" actId="20577"/>
        <pc:sldMkLst>
          <pc:docMk/>
          <pc:sldMk cId="2133704581" sldId="258"/>
        </pc:sldMkLst>
        <pc:spChg chg="mod">
          <ac:chgData name="Fluitsma, D.W.P.M. (Daniel)" userId="aab17d33-b89b-4526-b7c1-165dab8f619f" providerId="ADAL" clId="{B3338D2C-BAA4-40A8-8DE6-46FF787D1C7E}" dt="2023-11-13T12:12:29.347" v="1840" actId="20577"/>
          <ac:spMkLst>
            <pc:docMk/>
            <pc:sldMk cId="2133704581" sldId="258"/>
            <ac:spMk id="3" creationId="{0D196FA6-AB14-268F-B93E-AF3CCC4150BB}"/>
          </ac:spMkLst>
        </pc:spChg>
      </pc:sldChg>
      <pc:sldChg chg="modSp mod">
        <pc:chgData name="Fluitsma, D.W.P.M. (Daniel)" userId="aab17d33-b89b-4526-b7c1-165dab8f619f" providerId="ADAL" clId="{B3338D2C-BAA4-40A8-8DE6-46FF787D1C7E}" dt="2023-11-13T08:35:16.242" v="250" actId="20577"/>
        <pc:sldMkLst>
          <pc:docMk/>
          <pc:sldMk cId="229214402" sldId="262"/>
        </pc:sldMkLst>
        <pc:spChg chg="mod">
          <ac:chgData name="Fluitsma, D.W.P.M. (Daniel)" userId="aab17d33-b89b-4526-b7c1-165dab8f619f" providerId="ADAL" clId="{B3338D2C-BAA4-40A8-8DE6-46FF787D1C7E}" dt="2023-11-13T08:34:24.402" v="70" actId="20577"/>
          <ac:spMkLst>
            <pc:docMk/>
            <pc:sldMk cId="229214402" sldId="262"/>
            <ac:spMk id="2" creationId="{80162C2A-03A4-B0B8-3421-70DDF7CFD560}"/>
          </ac:spMkLst>
        </pc:spChg>
        <pc:spChg chg="mod">
          <ac:chgData name="Fluitsma, D.W.P.M. (Daniel)" userId="aab17d33-b89b-4526-b7c1-165dab8f619f" providerId="ADAL" clId="{B3338D2C-BAA4-40A8-8DE6-46FF787D1C7E}" dt="2023-11-13T08:35:16.242" v="250" actId="20577"/>
          <ac:spMkLst>
            <pc:docMk/>
            <pc:sldMk cId="229214402" sldId="262"/>
            <ac:spMk id="3" creationId="{2CFCB47E-B4F6-5519-3CDC-BC8300CEFD44}"/>
          </ac:spMkLst>
        </pc:spChg>
      </pc:sldChg>
      <pc:sldChg chg="modSp new mod">
        <pc:chgData name="Fluitsma, D.W.P.M. (Daniel)" userId="aab17d33-b89b-4526-b7c1-165dab8f619f" providerId="ADAL" clId="{B3338D2C-BAA4-40A8-8DE6-46FF787D1C7E}" dt="2023-11-13T08:37:11.342" v="416" actId="20577"/>
        <pc:sldMkLst>
          <pc:docMk/>
          <pc:sldMk cId="590945233" sldId="263"/>
        </pc:sldMkLst>
        <pc:spChg chg="mod">
          <ac:chgData name="Fluitsma, D.W.P.M. (Daniel)" userId="aab17d33-b89b-4526-b7c1-165dab8f619f" providerId="ADAL" clId="{B3338D2C-BAA4-40A8-8DE6-46FF787D1C7E}" dt="2023-11-13T08:35:23.692" v="270" actId="20577"/>
          <ac:spMkLst>
            <pc:docMk/>
            <pc:sldMk cId="590945233" sldId="263"/>
            <ac:spMk id="2" creationId="{4AEFB120-57F2-8185-8CEE-C163E3135094}"/>
          </ac:spMkLst>
        </pc:spChg>
        <pc:spChg chg="mod">
          <ac:chgData name="Fluitsma, D.W.P.M. (Daniel)" userId="aab17d33-b89b-4526-b7c1-165dab8f619f" providerId="ADAL" clId="{B3338D2C-BAA4-40A8-8DE6-46FF787D1C7E}" dt="2023-11-13T08:37:11.342" v="416" actId="20577"/>
          <ac:spMkLst>
            <pc:docMk/>
            <pc:sldMk cId="590945233" sldId="263"/>
            <ac:spMk id="3" creationId="{5B51BD4C-4C84-5DF5-88CA-D0E4C5C1E81F}"/>
          </ac:spMkLst>
        </pc:spChg>
      </pc:sldChg>
      <pc:sldChg chg="modSp new mod">
        <pc:chgData name="Fluitsma, D.W.P.M. (Daniel)" userId="aab17d33-b89b-4526-b7c1-165dab8f619f" providerId="ADAL" clId="{B3338D2C-BAA4-40A8-8DE6-46FF787D1C7E}" dt="2023-11-13T08:38:32.942" v="560" actId="20577"/>
        <pc:sldMkLst>
          <pc:docMk/>
          <pc:sldMk cId="2315820951" sldId="264"/>
        </pc:sldMkLst>
        <pc:spChg chg="mod">
          <ac:chgData name="Fluitsma, D.W.P.M. (Daniel)" userId="aab17d33-b89b-4526-b7c1-165dab8f619f" providerId="ADAL" clId="{B3338D2C-BAA4-40A8-8DE6-46FF787D1C7E}" dt="2023-11-13T08:35:30.382" v="301" actId="20577"/>
          <ac:spMkLst>
            <pc:docMk/>
            <pc:sldMk cId="2315820951" sldId="264"/>
            <ac:spMk id="2" creationId="{3EE53F9D-4740-24BD-FD7F-3A7EDAF57CAA}"/>
          </ac:spMkLst>
        </pc:spChg>
        <pc:spChg chg="mod">
          <ac:chgData name="Fluitsma, D.W.P.M. (Daniel)" userId="aab17d33-b89b-4526-b7c1-165dab8f619f" providerId="ADAL" clId="{B3338D2C-BAA4-40A8-8DE6-46FF787D1C7E}" dt="2023-11-13T08:38:32.942" v="560" actId="20577"/>
          <ac:spMkLst>
            <pc:docMk/>
            <pc:sldMk cId="2315820951" sldId="264"/>
            <ac:spMk id="3" creationId="{D91F9E91-757C-6B13-56A5-1B4B7A556F1C}"/>
          </ac:spMkLst>
        </pc:spChg>
      </pc:sldChg>
      <pc:sldChg chg="modSp new mod">
        <pc:chgData name="Fluitsma, D.W.P.M. (Daniel)" userId="aab17d33-b89b-4526-b7c1-165dab8f619f" providerId="ADAL" clId="{B3338D2C-BAA4-40A8-8DE6-46FF787D1C7E}" dt="2023-11-13T08:39:26.722" v="669" actId="5793"/>
        <pc:sldMkLst>
          <pc:docMk/>
          <pc:sldMk cId="1472814946" sldId="265"/>
        </pc:sldMkLst>
        <pc:spChg chg="mod">
          <ac:chgData name="Fluitsma, D.W.P.M. (Daniel)" userId="aab17d33-b89b-4526-b7c1-165dab8f619f" providerId="ADAL" clId="{B3338D2C-BAA4-40A8-8DE6-46FF787D1C7E}" dt="2023-11-13T08:35:46.122" v="349" actId="20577"/>
          <ac:spMkLst>
            <pc:docMk/>
            <pc:sldMk cId="1472814946" sldId="265"/>
            <ac:spMk id="2" creationId="{C5777A3E-82C8-BE32-8A1E-207A095D7765}"/>
          </ac:spMkLst>
        </pc:spChg>
        <pc:spChg chg="mod">
          <ac:chgData name="Fluitsma, D.W.P.M. (Daniel)" userId="aab17d33-b89b-4526-b7c1-165dab8f619f" providerId="ADAL" clId="{B3338D2C-BAA4-40A8-8DE6-46FF787D1C7E}" dt="2023-11-13T08:39:26.722" v="669" actId="5793"/>
          <ac:spMkLst>
            <pc:docMk/>
            <pc:sldMk cId="1472814946" sldId="265"/>
            <ac:spMk id="3" creationId="{2D4D3BA7-6B7A-DEE2-DB8D-23A536C8C3E4}"/>
          </ac:spMkLst>
        </pc:spChg>
      </pc:sldChg>
      <pc:sldChg chg="modSp new mod">
        <pc:chgData name="Fluitsma, D.W.P.M. (Daniel)" userId="aab17d33-b89b-4526-b7c1-165dab8f619f" providerId="ADAL" clId="{B3338D2C-BAA4-40A8-8DE6-46FF787D1C7E}" dt="2023-11-13T08:47:17.031" v="1746" actId="20577"/>
        <pc:sldMkLst>
          <pc:docMk/>
          <pc:sldMk cId="4091439011" sldId="266"/>
        </pc:sldMkLst>
        <pc:spChg chg="mod">
          <ac:chgData name="Fluitsma, D.W.P.M. (Daniel)" userId="aab17d33-b89b-4526-b7c1-165dab8f619f" providerId="ADAL" clId="{B3338D2C-BAA4-40A8-8DE6-46FF787D1C7E}" dt="2023-11-13T08:40:00.262" v="702" actId="20577"/>
          <ac:spMkLst>
            <pc:docMk/>
            <pc:sldMk cId="4091439011" sldId="266"/>
            <ac:spMk id="2" creationId="{9955AB71-7F5B-93AE-E020-B083D3DDBA0E}"/>
          </ac:spMkLst>
        </pc:spChg>
        <pc:spChg chg="mod">
          <ac:chgData name="Fluitsma, D.W.P.M. (Daniel)" userId="aab17d33-b89b-4526-b7c1-165dab8f619f" providerId="ADAL" clId="{B3338D2C-BAA4-40A8-8DE6-46FF787D1C7E}" dt="2023-11-13T08:47:17.031" v="1746" actId="20577"/>
          <ac:spMkLst>
            <pc:docMk/>
            <pc:sldMk cId="4091439011" sldId="266"/>
            <ac:spMk id="3" creationId="{E44C5621-1609-3851-2E02-7FF57A54D991}"/>
          </ac:spMkLst>
        </pc:spChg>
      </pc:sldChg>
      <pc:sldChg chg="modSp new mod ord">
        <pc:chgData name="Fluitsma, D.W.P.M. (Daniel)" userId="aab17d33-b89b-4526-b7c1-165dab8f619f" providerId="ADAL" clId="{B3338D2C-BAA4-40A8-8DE6-46FF787D1C7E}" dt="2023-11-13T12:28:45.862" v="1841" actId="20577"/>
        <pc:sldMkLst>
          <pc:docMk/>
          <pc:sldMk cId="3669874132" sldId="267"/>
        </pc:sldMkLst>
        <pc:spChg chg="mod">
          <ac:chgData name="Fluitsma, D.W.P.M. (Daniel)" userId="aab17d33-b89b-4526-b7c1-165dab8f619f" providerId="ADAL" clId="{B3338D2C-BAA4-40A8-8DE6-46FF787D1C7E}" dt="2023-11-13T08:57:29.621" v="1748"/>
          <ac:spMkLst>
            <pc:docMk/>
            <pc:sldMk cId="3669874132" sldId="267"/>
            <ac:spMk id="2" creationId="{B74F97CF-FCF0-74F5-F8D9-54F69FD8B70F}"/>
          </ac:spMkLst>
        </pc:spChg>
        <pc:spChg chg="mod">
          <ac:chgData name="Fluitsma, D.W.P.M. (Daniel)" userId="aab17d33-b89b-4526-b7c1-165dab8f619f" providerId="ADAL" clId="{B3338D2C-BAA4-40A8-8DE6-46FF787D1C7E}" dt="2023-11-13T12:28:45.862" v="1841" actId="20577"/>
          <ac:spMkLst>
            <pc:docMk/>
            <pc:sldMk cId="3669874132" sldId="267"/>
            <ac:spMk id="3" creationId="{720FE49D-232E-ECB4-7F9E-D6133BD08A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2A92A0-8765-C0BD-88A7-980EF0A7C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7FC23B-3307-1B5B-8C45-DCADB8C65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427DCD-148A-FBE3-7654-251C063C0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20A968-E95C-06DC-5020-D858A19CE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31BE2E-52CC-F1E0-1190-5B63577D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852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2EF9F-64C2-480B-ECF5-ACBBFBB2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64F87CD-2603-A080-4250-8B5BCCC63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D5129A-D97A-3CD7-D764-DDB8C0686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F5A16D-2F6F-BB55-5BDF-EF5C6F36C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EE34F4-F169-E950-39C2-65F8D2D0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450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F08BBFD-F7C3-3A68-FFEC-DE9FA1EA5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7C765F-3C78-67D7-F45F-6B7816900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B18223-57E3-1599-827E-F7A0EF9C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0EE936-DCE8-530E-8BBA-03E3FE8E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E15160-500E-9813-BC17-976BADB41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481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26B449-5F5B-8734-7571-0E9BF7B71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BF7859-5FD7-4F10-3EE8-950B1D1BD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52B460-955A-FAB1-D719-0D7CF3322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69BA0D-540B-82E5-6853-9AD2D8EA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ACDB665-9753-8EB7-6250-C9831ECD6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345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AF280-91F3-38D3-5A44-4C11060CF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859220-5F7C-6315-989B-B712BD276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88F9CC-8851-8FA9-A415-915E1E78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FCD849-BAB5-6767-2199-4EE50C3D9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160C60-C353-C09E-AEEF-469F50264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497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D9A467-923C-9D33-806F-9A2DC8BBF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C685C1-30B4-181A-D0C4-9D66BE89F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1A2A795-8923-D8D6-A74B-FD2DD40A6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B1AC9F-5771-D5D9-53E1-0081F435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DAA4E3A-D127-B672-0A88-C68F9503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9C51575-8E35-E8C8-0632-0CCEFEEE7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910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BCF5AA-59B8-F618-B536-66892FFE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DD8C75-F13F-8E57-7D88-53F03024C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122FD22-BA58-870D-35AA-21A54F34D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DEB3940-C722-BC2F-9EC5-04EB80C5B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5EEECC2-83A1-889B-DB36-36337816E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616E607-550B-1B1B-4C86-B2FED6492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5B9D6AA-575E-E768-2B32-52FD88A51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C42B2C9-D69A-A5B3-9A8C-63C0E59E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85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AFE7A-1237-8C9C-9473-D7AD7B8AF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2C2C4DB-33E2-1564-9F47-FF4CACECF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47BD26D-9ACD-AA25-EE72-5406B2424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42ABB2-6C60-0A4C-A9EF-0C92B456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327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D7125BE-931F-4E37-01C7-30A5FC6A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2CECEA6-740A-0D8E-B268-D1B5E76F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CEBC8FA-BFCF-6D01-92F4-855429F4D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958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42EDA-20B1-9F71-FDCD-8E005E235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59E95F-6132-1405-316F-0C334F16B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6153AC0-748F-8C84-2EAF-25488FD1C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9CEAC0-FAC3-5A45-0DE9-54BC05CF7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94AD07-A60C-B771-43CE-4BC373038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E7B374-318E-245A-1C25-D6046E163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038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F907C9-E991-3E0A-C272-2EE7DF14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870B224-2F31-E940-0F94-C4E29EAD7F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58A532-ABAF-BF45-F9B4-62459FB53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8011B76-AB03-1E12-40D8-7E7620F15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3E09103-7B5E-C5AB-ECC1-49F987F7B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720E9C5-BFEF-0C3F-A579-0C43FB73F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913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6B0439A-F85E-B871-4CCB-D47323C30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EBDDE3-3E6D-EC8F-2710-F9C46C866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551508-88A2-42B3-13DB-A9FFDCC725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B6451-2829-4B28-9339-7C34F43DD881}" type="datetimeFigureOut">
              <a:rPr lang="nl-NL" smtClean="0"/>
              <a:t>13-11-2023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B94792-2A1C-FBE5-2910-8B4741542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D78931-A7DC-9587-7A73-6DDC094165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4D52C-A21D-42B3-AB45-2B90F829B3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564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F97CF-FCF0-74F5-F8D9-54F69FD8B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H5.2 </a:t>
            </a:r>
            <a:r>
              <a:rPr lang="nl-NL" dirty="0"/>
              <a:t>Ontwikkeling</a:t>
            </a:r>
            <a:r>
              <a:rPr lang="en-US" dirty="0"/>
              <a:t> van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0FE49D-232E-ECB4-7F9E-D6133BD08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Deelvraag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paragraaf</a:t>
            </a:r>
            <a:r>
              <a:rPr lang="en-US" dirty="0"/>
              <a:t> 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Hoe </a:t>
            </a:r>
            <a:r>
              <a:rPr lang="en-US" dirty="0" err="1"/>
              <a:t>heeft</a:t>
            </a:r>
            <a:r>
              <a:rPr lang="en-US" dirty="0"/>
              <a:t> 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ontwikkeld</a:t>
            </a:r>
            <a:r>
              <a:rPr lang="en-US" dirty="0"/>
              <a:t>?”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9874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53F9D-4740-24BD-FD7F-3A7EDAF57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sociaaldemocratische</a:t>
            </a:r>
            <a:r>
              <a:rPr lang="en-US" dirty="0"/>
              <a:t> </a:t>
            </a:r>
            <a:r>
              <a:rPr lang="en-US" dirty="0" err="1"/>
              <a:t>visie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1F9E91-757C-6B13-56A5-1B4B7A556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65873" cy="4351338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Actieve overheid op sociaaleconomisch gebied, bv, werkgelegenheid, uitkeringen, onderwijs, zorg, milieu etc.)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Streven naar meer (inkomens) gelijkheid/bestrijden van (inkomens) ongelijkheid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Spreiden van inkomen en kennis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Uitgebreide sociale zekerheid (veel/ verschillende uitkeringen, makkelijk te krijgen, lange (re) duur)</a:t>
            </a: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Opkomen voor de zwakkeren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Ecologie voor economie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5820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77A3E-82C8-BE32-8A1E-207A095D7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christendemocratische</a:t>
            </a:r>
            <a:r>
              <a:rPr lang="en-US" dirty="0"/>
              <a:t> </a:t>
            </a:r>
            <a:r>
              <a:rPr lang="en-US" dirty="0" err="1"/>
              <a:t>visie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4D3BA7-6B7A-DEE2-DB8D-23A536C8C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Aanvullende overheid op sociaaleconomisch gebied.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(Eerst burgers, dan maatschappelijk middenveld, dan de overheid)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Sterk maatschappelijk middenveld (maatschappelijke organisaties, bedrijven, instellingen)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Gezamenlijke verantwoordelijkheid</a:t>
            </a:r>
          </a:p>
          <a:p>
            <a:pPr marL="0" lvl="0" indent="0">
              <a:lnSpc>
                <a:spcPct val="107000"/>
              </a:lnSpc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Naastenliefde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Mantelzorg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2814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5AB71-7F5B-93AE-E020-B083D3DD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Populisme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4C5621-1609-3851-2E02-7FF57A54D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Populistische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(in het </a:t>
            </a:r>
            <a:r>
              <a:rPr lang="en-US" dirty="0" err="1"/>
              <a:t>algemeen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verzetten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de </a:t>
            </a:r>
            <a:r>
              <a:rPr lang="en-US" dirty="0" err="1"/>
              <a:t>gevestigde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komen</a:t>
            </a:r>
            <a:r>
              <a:rPr lang="en-US" dirty="0"/>
              <a:t> op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gewone</a:t>
            </a:r>
            <a:r>
              <a:rPr lang="en-US" dirty="0"/>
              <a:t> burgers;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zijn</a:t>
            </a:r>
            <a:r>
              <a:rPr lang="en-US" dirty="0"/>
              <a:t> (</a:t>
            </a:r>
            <a:r>
              <a:rPr lang="en-US" dirty="0" err="1"/>
              <a:t>veelal</a:t>
            </a:r>
            <a:r>
              <a:rPr lang="en-US" dirty="0"/>
              <a:t>)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immigratie</a:t>
            </a:r>
            <a:r>
              <a:rPr lang="en-US" dirty="0"/>
              <a:t> – in het </a:t>
            </a:r>
            <a:r>
              <a:rPr lang="en-US" dirty="0" err="1"/>
              <a:t>bijzonder</a:t>
            </a:r>
            <a:r>
              <a:rPr lang="en-US" dirty="0"/>
              <a:t> </a:t>
            </a:r>
            <a:r>
              <a:rPr lang="en-US" dirty="0" err="1"/>
              <a:t>asielzoekers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vluchtelingen</a:t>
            </a:r>
            <a:r>
              <a:rPr lang="en-US" dirty="0"/>
              <a:t>-;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zijn</a:t>
            </a:r>
            <a:r>
              <a:rPr lang="en-US" dirty="0"/>
              <a:t> (</a:t>
            </a:r>
            <a:r>
              <a:rPr lang="en-US" dirty="0" err="1"/>
              <a:t>veelal</a:t>
            </a:r>
            <a:r>
              <a:rPr lang="en-US" dirty="0"/>
              <a:t>) </a:t>
            </a:r>
            <a:r>
              <a:rPr lang="en-US" dirty="0" err="1"/>
              <a:t>nationalistisch</a:t>
            </a:r>
            <a:r>
              <a:rPr lang="en-US" dirty="0"/>
              <a:t> </a:t>
            </a:r>
            <a:r>
              <a:rPr lang="en-US" dirty="0" err="1"/>
              <a:t>georiënteerd</a:t>
            </a:r>
            <a:r>
              <a:rPr lang="en-US" dirty="0"/>
              <a:t>/ </a:t>
            </a:r>
            <a:r>
              <a:rPr lang="en-US" dirty="0" err="1"/>
              <a:t>tegen</a:t>
            </a:r>
            <a:r>
              <a:rPr lang="en-US" dirty="0"/>
              <a:t>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000" dirty="0" err="1"/>
              <a:t>Populisme</a:t>
            </a:r>
            <a:r>
              <a:rPr lang="en-US" sz="3000" dirty="0"/>
              <a:t> </a:t>
            </a:r>
            <a:r>
              <a:rPr lang="en-US" sz="3000" dirty="0" err="1"/>
              <a:t>en</a:t>
            </a:r>
            <a:r>
              <a:rPr lang="en-US" sz="3000" dirty="0"/>
              <a:t> de </a:t>
            </a:r>
            <a:r>
              <a:rPr lang="en-US" sz="3000" dirty="0" err="1"/>
              <a:t>verzorgingsstaat</a:t>
            </a:r>
            <a:r>
              <a:rPr lang="en-US" sz="3000" dirty="0"/>
              <a:t>:</a:t>
            </a:r>
          </a:p>
          <a:p>
            <a:pPr marL="0" indent="0">
              <a:buNone/>
            </a:pPr>
            <a:br>
              <a:rPr lang="en-US" sz="3000" dirty="0"/>
            </a:br>
            <a:r>
              <a:rPr lang="en-US" sz="3000" dirty="0"/>
              <a:t>- </a:t>
            </a:r>
            <a:r>
              <a:rPr lang="en-US" sz="3000" dirty="0" err="1"/>
              <a:t>streven</a:t>
            </a:r>
            <a:r>
              <a:rPr lang="en-US" sz="3000" dirty="0"/>
              <a:t> </a:t>
            </a:r>
            <a:r>
              <a:rPr lang="en-US" sz="3000" dirty="0" err="1"/>
              <a:t>naar</a:t>
            </a:r>
            <a:r>
              <a:rPr lang="en-US" sz="3000" dirty="0"/>
              <a:t> </a:t>
            </a:r>
            <a:r>
              <a:rPr lang="en-US" sz="3000" dirty="0" err="1"/>
              <a:t>hogere</a:t>
            </a:r>
            <a:r>
              <a:rPr lang="en-US" sz="3000" dirty="0"/>
              <a:t> </a:t>
            </a:r>
            <a:r>
              <a:rPr lang="en-US" sz="3000" dirty="0" err="1"/>
              <a:t>uitkeringen</a:t>
            </a:r>
            <a:r>
              <a:rPr lang="en-US" sz="3000" dirty="0"/>
              <a:t>, </a:t>
            </a:r>
            <a:r>
              <a:rPr lang="en-US" sz="3000" dirty="0" err="1"/>
              <a:t>zoals</a:t>
            </a:r>
            <a:r>
              <a:rPr lang="en-US" sz="3000" dirty="0"/>
              <a:t> de </a:t>
            </a:r>
            <a:r>
              <a:rPr lang="en-US" sz="3000" dirty="0" err="1"/>
              <a:t>bijstand</a:t>
            </a:r>
            <a:r>
              <a:rPr lang="en-US" sz="3000" dirty="0"/>
              <a:t> </a:t>
            </a:r>
            <a:r>
              <a:rPr lang="en-US" sz="3000" dirty="0" err="1"/>
              <a:t>en</a:t>
            </a:r>
            <a:r>
              <a:rPr lang="en-US" sz="3000" dirty="0"/>
              <a:t> de AOW;</a:t>
            </a:r>
          </a:p>
          <a:p>
            <a:pPr marL="0" indent="0">
              <a:buNone/>
            </a:pPr>
            <a:r>
              <a:rPr lang="en-US" sz="3000" dirty="0"/>
              <a:t>- </a:t>
            </a:r>
            <a:r>
              <a:rPr lang="en-US" sz="3000" dirty="0" err="1"/>
              <a:t>streven</a:t>
            </a:r>
            <a:r>
              <a:rPr lang="en-US" sz="3000" dirty="0"/>
              <a:t> </a:t>
            </a:r>
            <a:r>
              <a:rPr lang="en-US" sz="3000" dirty="0" err="1"/>
              <a:t>naar</a:t>
            </a:r>
            <a:r>
              <a:rPr lang="en-US" sz="3000" dirty="0"/>
              <a:t> ‘ </a:t>
            </a:r>
            <a:r>
              <a:rPr lang="en-US" sz="3000" dirty="0" err="1"/>
              <a:t>koppeling</a:t>
            </a:r>
            <a:r>
              <a:rPr lang="en-US" sz="3000" dirty="0"/>
              <a:t> </a:t>
            </a:r>
            <a:r>
              <a:rPr lang="en-US" sz="3000" dirty="0" err="1"/>
              <a:t>tussen</a:t>
            </a:r>
            <a:r>
              <a:rPr lang="en-US" sz="3000" dirty="0"/>
              <a:t> </a:t>
            </a:r>
            <a:r>
              <a:rPr lang="en-US" sz="3000" dirty="0" err="1"/>
              <a:t>lonen</a:t>
            </a:r>
            <a:r>
              <a:rPr lang="en-US" sz="3000" dirty="0"/>
              <a:t> </a:t>
            </a:r>
            <a:r>
              <a:rPr lang="en-US" sz="3000" dirty="0" err="1"/>
              <a:t>en</a:t>
            </a:r>
            <a:r>
              <a:rPr lang="en-US" sz="3000" dirty="0"/>
              <a:t> </a:t>
            </a:r>
            <a:r>
              <a:rPr lang="en-US" sz="3000" dirty="0" err="1"/>
              <a:t>uitkeringen</a:t>
            </a:r>
            <a:r>
              <a:rPr lang="en-US" sz="3000" dirty="0"/>
              <a:t>’;</a:t>
            </a:r>
            <a:br>
              <a:rPr lang="en-US" sz="3000" dirty="0"/>
            </a:br>
            <a:r>
              <a:rPr lang="en-US" sz="2200" dirty="0"/>
              <a:t>   (</a:t>
            </a:r>
            <a:r>
              <a:rPr lang="en-US" sz="2200" dirty="0" err="1"/>
              <a:t>wanneer</a:t>
            </a:r>
            <a:r>
              <a:rPr lang="en-US" sz="2200" dirty="0"/>
              <a:t> de </a:t>
            </a:r>
            <a:r>
              <a:rPr lang="en-US" sz="2200" dirty="0" err="1"/>
              <a:t>lonen</a:t>
            </a:r>
            <a:r>
              <a:rPr lang="en-US" sz="2200" dirty="0"/>
              <a:t> </a:t>
            </a:r>
            <a:r>
              <a:rPr lang="en-US" sz="2200" dirty="0" err="1"/>
              <a:t>stijgen</a:t>
            </a:r>
            <a:r>
              <a:rPr lang="en-US" sz="2200" dirty="0"/>
              <a:t>, </a:t>
            </a:r>
            <a:r>
              <a:rPr lang="en-US" sz="2200" dirty="0" err="1"/>
              <a:t>stijgen</a:t>
            </a:r>
            <a:r>
              <a:rPr lang="en-US" sz="2200" dirty="0"/>
              <a:t> de </a:t>
            </a:r>
            <a:r>
              <a:rPr lang="en-US" sz="2200" dirty="0" err="1"/>
              <a:t>uitkeringen</a:t>
            </a:r>
            <a:r>
              <a:rPr lang="en-US" sz="2200" dirty="0"/>
              <a:t> mee met </a:t>
            </a:r>
            <a:r>
              <a:rPr lang="en-US" sz="2200" dirty="0" err="1"/>
              <a:t>hetzelfde</a:t>
            </a:r>
            <a:r>
              <a:rPr lang="en-US" sz="2200" dirty="0"/>
              <a:t> percentage)</a:t>
            </a:r>
          </a:p>
          <a:p>
            <a:pPr marL="0" indent="0">
              <a:buNone/>
            </a:pPr>
            <a:r>
              <a:rPr lang="en-US" sz="3000" dirty="0"/>
              <a:t>- </a:t>
            </a:r>
            <a:r>
              <a:rPr lang="en-US" sz="3000" dirty="0" err="1"/>
              <a:t>Streven</a:t>
            </a:r>
            <a:r>
              <a:rPr lang="en-US" sz="3000" dirty="0"/>
              <a:t> </a:t>
            </a:r>
            <a:r>
              <a:rPr lang="en-US" sz="3000" dirty="0" err="1"/>
              <a:t>naar</a:t>
            </a:r>
            <a:r>
              <a:rPr lang="en-US" sz="3000" dirty="0"/>
              <a:t> </a:t>
            </a:r>
            <a:r>
              <a:rPr lang="en-US" sz="3000" dirty="0" err="1"/>
              <a:t>uitkeringen</a:t>
            </a:r>
            <a:r>
              <a:rPr lang="en-US" sz="3000" dirty="0"/>
              <a:t> die (</a:t>
            </a:r>
            <a:r>
              <a:rPr lang="en-US" sz="3000" dirty="0" err="1"/>
              <a:t>weer</a:t>
            </a:r>
            <a:r>
              <a:rPr lang="en-US" sz="3000" dirty="0"/>
              <a:t>) </a:t>
            </a:r>
            <a:r>
              <a:rPr lang="en-US" sz="3000" dirty="0" err="1"/>
              <a:t>langer</a:t>
            </a:r>
            <a:r>
              <a:rPr lang="en-US" sz="3000" dirty="0"/>
              <a:t> </a:t>
            </a:r>
            <a:r>
              <a:rPr lang="en-US" sz="3000" dirty="0" err="1"/>
              <a:t>duren</a:t>
            </a:r>
            <a:r>
              <a:rPr lang="en-US" sz="3000" dirty="0"/>
              <a:t>;</a:t>
            </a:r>
            <a:br>
              <a:rPr lang="en-US" sz="3000" dirty="0"/>
            </a:br>
            <a:r>
              <a:rPr lang="en-US" sz="3000" dirty="0"/>
              <a:t>- </a:t>
            </a:r>
            <a:r>
              <a:rPr lang="en-US" sz="3000" dirty="0" err="1"/>
              <a:t>Uitkeringen</a:t>
            </a:r>
            <a:r>
              <a:rPr lang="en-US" sz="3000" dirty="0"/>
              <a:t> </a:t>
            </a:r>
            <a:r>
              <a:rPr lang="en-US" sz="3000" dirty="0" err="1"/>
              <a:t>alleen</a:t>
            </a:r>
            <a:r>
              <a:rPr lang="en-US" sz="3000" dirty="0"/>
              <a:t> </a:t>
            </a:r>
            <a:r>
              <a:rPr lang="en-US" sz="3000" dirty="0" err="1"/>
              <a:t>voor</a:t>
            </a:r>
            <a:r>
              <a:rPr lang="en-US" sz="3000" dirty="0"/>
              <a:t> </a:t>
            </a:r>
            <a:r>
              <a:rPr lang="en-US" sz="3000" dirty="0" err="1"/>
              <a:t>mensen</a:t>
            </a:r>
            <a:r>
              <a:rPr lang="en-US" sz="3000" dirty="0"/>
              <a:t> die in Nederland </a:t>
            </a:r>
            <a:r>
              <a:rPr lang="en-US" sz="3000" dirty="0" err="1"/>
              <a:t>wonen</a:t>
            </a:r>
            <a:r>
              <a:rPr lang="en-US" sz="3000" dirty="0"/>
              <a:t> </a:t>
            </a:r>
            <a:r>
              <a:rPr lang="en-US" sz="3000" dirty="0" err="1"/>
              <a:t>en</a:t>
            </a:r>
            <a:r>
              <a:rPr lang="en-US" sz="3000" dirty="0"/>
              <a:t> </a:t>
            </a:r>
            <a:r>
              <a:rPr lang="en-US" sz="3000" dirty="0" err="1"/>
              <a:t>werken</a:t>
            </a:r>
            <a:r>
              <a:rPr lang="en-US" sz="3000" dirty="0"/>
              <a:t>, </a:t>
            </a:r>
            <a:br>
              <a:rPr lang="en-US" sz="3000" dirty="0"/>
            </a:br>
            <a:r>
              <a:rPr lang="en-US" sz="3000" dirty="0"/>
              <a:t>   </a:t>
            </a:r>
            <a:r>
              <a:rPr lang="en-US" sz="3000" dirty="0" err="1"/>
              <a:t>voor</a:t>
            </a:r>
            <a:r>
              <a:rPr lang="en-US" sz="3000" dirty="0"/>
              <a:t> </a:t>
            </a:r>
            <a:r>
              <a:rPr lang="en-US" sz="3000" dirty="0" err="1"/>
              <a:t>nieuwkomers</a:t>
            </a:r>
            <a:r>
              <a:rPr lang="en-US" sz="3000" dirty="0"/>
              <a:t> pas </a:t>
            </a:r>
            <a:r>
              <a:rPr lang="en-US" sz="3000" dirty="0" err="1"/>
              <a:t>uitkeringen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5 á 10 </a:t>
            </a:r>
            <a:r>
              <a:rPr lang="en-US" sz="3000" dirty="0" err="1"/>
              <a:t>jaar</a:t>
            </a:r>
            <a:r>
              <a:rPr lang="en-US" sz="3000" dirty="0"/>
              <a:t>;</a:t>
            </a:r>
          </a:p>
          <a:p>
            <a:pPr marL="0" indent="0">
              <a:buNone/>
            </a:pPr>
            <a:r>
              <a:rPr lang="en-US" sz="3000" dirty="0"/>
              <a:t>- </a:t>
            </a:r>
            <a:r>
              <a:rPr lang="en-US" sz="3000" dirty="0" err="1"/>
              <a:t>Afschaffen</a:t>
            </a:r>
            <a:r>
              <a:rPr lang="en-US" sz="3000" dirty="0"/>
              <a:t> van eigen </a:t>
            </a:r>
            <a:r>
              <a:rPr lang="en-US" sz="3000" dirty="0" err="1"/>
              <a:t>risico</a:t>
            </a:r>
            <a:r>
              <a:rPr lang="en-US" sz="3000" dirty="0"/>
              <a:t> in de </a:t>
            </a:r>
            <a:r>
              <a:rPr lang="en-US" sz="3000" dirty="0" err="1"/>
              <a:t>zorg</a:t>
            </a:r>
            <a:r>
              <a:rPr lang="en-US" sz="3000" dirty="0"/>
              <a:t>;</a:t>
            </a:r>
            <a:br>
              <a:rPr lang="en-US" sz="3000" dirty="0"/>
            </a:br>
            <a:r>
              <a:rPr lang="en-US" sz="3000" dirty="0"/>
              <a:t>- </a:t>
            </a:r>
            <a:r>
              <a:rPr lang="en-US" sz="3000" dirty="0" err="1"/>
              <a:t>herinvoering</a:t>
            </a:r>
            <a:r>
              <a:rPr lang="en-US" sz="3000" dirty="0"/>
              <a:t> </a:t>
            </a:r>
            <a:r>
              <a:rPr lang="en-US" sz="3000" dirty="0" err="1"/>
              <a:t>basisbeurs</a:t>
            </a:r>
            <a:r>
              <a:rPr lang="en-US" sz="3000" dirty="0"/>
              <a:t> </a:t>
            </a:r>
            <a:r>
              <a:rPr lang="en-US" sz="3000" dirty="0" err="1"/>
              <a:t>voor</a:t>
            </a:r>
            <a:r>
              <a:rPr lang="en-US" sz="3000" dirty="0"/>
              <a:t> </a:t>
            </a:r>
            <a:r>
              <a:rPr lang="en-US" sz="3000" dirty="0" err="1"/>
              <a:t>studenten</a:t>
            </a:r>
            <a:r>
              <a:rPr lang="en-US" sz="3000" dirty="0"/>
              <a:t>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1439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0267024-CE7C-0ADE-5E64-F8C0A05C6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H5.2 </a:t>
            </a:r>
            <a:r>
              <a:rPr lang="nl-NL" dirty="0"/>
              <a:t>Ontwikkeling</a:t>
            </a:r>
            <a:r>
              <a:rPr lang="en-US" dirty="0"/>
              <a:t> van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13A0835-4C5E-5C8F-C8EF-65933B461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ontwikkeling</a:t>
            </a:r>
            <a:r>
              <a:rPr lang="en-US" dirty="0"/>
              <a:t> van Nederland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Nederland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nachtwakersstaat</a:t>
            </a:r>
            <a:r>
              <a:rPr lang="en-US" dirty="0"/>
              <a:t> 	(1810- 1850)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overgangsperiode</a:t>
            </a:r>
            <a:r>
              <a:rPr lang="en-US" dirty="0"/>
              <a:t>                    	 (1850- 1950)</a:t>
            </a:r>
            <a:br>
              <a:rPr lang="en-US" dirty="0"/>
            </a:br>
            <a:r>
              <a:rPr lang="en-US" dirty="0"/>
              <a:t>- Nederland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   	(1950- 2000)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participatiesamenleving</a:t>
            </a:r>
            <a:r>
              <a:rPr lang="en-US" dirty="0"/>
              <a:t> 	(2000- </a:t>
            </a:r>
            <a:r>
              <a:rPr lang="en-US" dirty="0" err="1"/>
              <a:t>heden</a:t>
            </a:r>
            <a:r>
              <a:rPr lang="en-US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77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56606-9E26-9239-1BFA-F3471518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Nachtwakersstaat</a:t>
            </a:r>
            <a:r>
              <a:rPr lang="en-US" dirty="0"/>
              <a:t> versus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196FA6-AB14-268F-B93E-AF3CCC415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Nachtwakersstaat</a:t>
            </a:r>
            <a:r>
              <a:rPr lang="en-US" dirty="0"/>
              <a:t>: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beperkt</a:t>
            </a:r>
            <a:r>
              <a:rPr lang="en-US" dirty="0"/>
              <a:t> tot het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bescherming</a:t>
            </a:r>
            <a:r>
              <a:rPr lang="en-US" dirty="0"/>
              <a:t> van de burgers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handhaven</a:t>
            </a:r>
            <a:r>
              <a:rPr lang="en-US" dirty="0"/>
              <a:t> van de </a:t>
            </a:r>
            <a:r>
              <a:rPr lang="en-US" dirty="0" err="1"/>
              <a:t>rechtsorde</a:t>
            </a:r>
            <a:r>
              <a:rPr lang="en-US" dirty="0"/>
              <a:t>”.</a:t>
            </a:r>
            <a:br>
              <a:rPr lang="en-US" dirty="0"/>
            </a:br>
            <a:r>
              <a:rPr lang="en-US" dirty="0"/>
              <a:t>Er is </a:t>
            </a:r>
            <a:r>
              <a:rPr lang="en-US" dirty="0" err="1"/>
              <a:t>sprake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markt</a:t>
            </a:r>
            <a:r>
              <a:rPr lang="en-US" dirty="0"/>
              <a:t>’.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Verzorgingsstaat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actief</a:t>
            </a:r>
            <a:r>
              <a:rPr lang="en-US" dirty="0"/>
              <a:t> </a:t>
            </a:r>
            <a:r>
              <a:rPr lang="en-US" dirty="0" err="1"/>
              <a:t>bemoeit</a:t>
            </a:r>
            <a:r>
              <a:rPr lang="en-US" dirty="0"/>
              <a:t> met de </a:t>
            </a:r>
            <a:r>
              <a:rPr lang="en-US" dirty="0" err="1"/>
              <a:t>welvaart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welzijn</a:t>
            </a:r>
            <a:r>
              <a:rPr lang="en-US" dirty="0"/>
              <a:t> van </a:t>
            </a:r>
            <a:r>
              <a:rPr lang="en-US" dirty="0" err="1"/>
              <a:t>haar</a:t>
            </a:r>
            <a:r>
              <a:rPr lang="en-US" dirty="0"/>
              <a:t> burgers”. </a:t>
            </a:r>
            <a:br>
              <a:rPr lang="en-US" dirty="0"/>
            </a:br>
            <a:r>
              <a:rPr lang="en-US" dirty="0"/>
              <a:t>Er is </a:t>
            </a:r>
            <a:r>
              <a:rPr lang="en-US" dirty="0" err="1"/>
              <a:t>sprake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gemengde</a:t>
            </a:r>
            <a:r>
              <a:rPr lang="en-US" dirty="0"/>
              <a:t> </a:t>
            </a:r>
            <a:r>
              <a:rPr lang="en-US" dirty="0" err="1"/>
              <a:t>economie</a:t>
            </a:r>
            <a:r>
              <a:rPr lang="en-US" dirty="0"/>
              <a:t>’.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370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7F941-3284-15C1-ADE3-98757B456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B2FF93A7-9345-3155-56E3-6A4121970D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9309"/>
            <a:ext cx="12192000" cy="6622473"/>
          </a:xfrm>
        </p:spPr>
      </p:pic>
    </p:spTree>
    <p:extLst>
      <p:ext uri="{BB962C8B-B14F-4D97-AF65-F5344CB8AC3E}">
        <p14:creationId xmlns:p14="http://schemas.microsoft.com/office/powerpoint/2010/main" val="238841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997E9C-8B00-080F-19B0-F4972B2B4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Vrije </a:t>
            </a:r>
            <a:r>
              <a:rPr lang="en-US" dirty="0" err="1"/>
              <a:t>markt</a:t>
            </a:r>
            <a:r>
              <a:rPr lang="en-US" dirty="0"/>
              <a:t> versus </a:t>
            </a:r>
            <a:r>
              <a:rPr lang="en-US" dirty="0" err="1"/>
              <a:t>gemengde</a:t>
            </a:r>
            <a:r>
              <a:rPr lang="en-US" dirty="0"/>
              <a:t> </a:t>
            </a:r>
            <a:r>
              <a:rPr lang="en-US" dirty="0" err="1"/>
              <a:t>economie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854A6B-378F-8237-959E-5EE48C604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Vrije </a:t>
            </a:r>
            <a:r>
              <a:rPr lang="en-US" dirty="0" err="1"/>
              <a:t>markt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de </a:t>
            </a:r>
            <a:r>
              <a:rPr lang="en-US" dirty="0" err="1"/>
              <a:t>prijs</a:t>
            </a:r>
            <a:r>
              <a:rPr lang="en-US" dirty="0"/>
              <a:t> van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tot stand door </a:t>
            </a:r>
            <a:r>
              <a:rPr lang="en-US" dirty="0" err="1"/>
              <a:t>vraag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aanbod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stelt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kaders</a:t>
            </a:r>
            <a:r>
              <a:rPr lang="en-US" dirty="0"/>
              <a:t> met </a:t>
            </a:r>
            <a:r>
              <a:rPr lang="en-US" dirty="0" err="1"/>
              <a:t>wetten</a:t>
            </a:r>
            <a:r>
              <a:rPr lang="en-US" dirty="0"/>
              <a:t>”.</a:t>
            </a:r>
            <a:br>
              <a:rPr lang="en-US" dirty="0"/>
            </a:br>
            <a:r>
              <a:rPr lang="en-US" dirty="0"/>
              <a:t>Dus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Verbod</a:t>
            </a:r>
            <a:r>
              <a:rPr lang="en-US" dirty="0"/>
              <a:t> op </a:t>
            </a:r>
            <a:r>
              <a:rPr lang="en-US" dirty="0" err="1"/>
              <a:t>prijsafspraken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producenten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Gemengde</a:t>
            </a:r>
            <a:r>
              <a:rPr lang="en-US" dirty="0"/>
              <a:t> </a:t>
            </a:r>
            <a:r>
              <a:rPr lang="en-US" dirty="0" err="1"/>
              <a:t>economie</a:t>
            </a:r>
            <a:r>
              <a:rPr lang="en-US" dirty="0"/>
              <a:t>:</a:t>
            </a:r>
            <a:br>
              <a:rPr lang="en-US" dirty="0"/>
            </a:br>
            <a:r>
              <a:rPr lang="nl-NL" dirty="0"/>
              <a:t>Een gemengde economie is een mengvorm van de plan- en de vrijemarkteconomie. </a:t>
            </a:r>
            <a:br>
              <a:rPr lang="nl-NL" dirty="0"/>
            </a:br>
            <a:r>
              <a:rPr lang="nl-NL" dirty="0"/>
              <a:t>Prijsvorming is o.b.v. vraag en aanbod (= liberaal), </a:t>
            </a:r>
            <a:br>
              <a:rPr lang="nl-NL" dirty="0"/>
            </a:br>
            <a:r>
              <a:rPr lang="nl-NL" dirty="0"/>
              <a:t>maar de overheid heeft wel enkele taken (= socialistisch), </a:t>
            </a:r>
            <a:br>
              <a:rPr lang="nl-NL" dirty="0"/>
            </a:br>
            <a:r>
              <a:rPr lang="nl-NL" dirty="0"/>
              <a:t>zoals: sociale zekerheid, arbeidsomstandigheden, milieu, zorg, zorgen voor eerlijke concurrentie etc.</a:t>
            </a: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772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ECB68-E167-E3D8-C915-B85C25C36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Nederland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66C599-221B-693C-F8C9-C3A27DA9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24491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Na de </a:t>
            </a:r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wereldoorlog</a:t>
            </a:r>
            <a:r>
              <a:rPr lang="en-US" dirty="0"/>
              <a:t> </a:t>
            </a:r>
            <a:r>
              <a:rPr lang="en-US" dirty="0" err="1"/>
              <a:t>ontstond</a:t>
            </a:r>
            <a:r>
              <a:rPr lang="en-US" dirty="0"/>
              <a:t> 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gemengde</a:t>
            </a:r>
            <a:r>
              <a:rPr lang="en-US" dirty="0"/>
              <a:t> </a:t>
            </a:r>
            <a:r>
              <a:rPr lang="en-US" dirty="0" err="1"/>
              <a:t>markteconomie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positie</a:t>
            </a:r>
            <a:r>
              <a:rPr lang="en-US" dirty="0"/>
              <a:t> van de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verbeterde</a:t>
            </a:r>
            <a:r>
              <a:rPr lang="en-US" dirty="0"/>
              <a:t> door </a:t>
            </a:r>
            <a:r>
              <a:rPr lang="en-US" dirty="0" err="1"/>
              <a:t>uitbreiding</a:t>
            </a:r>
            <a:r>
              <a:rPr lang="en-US" dirty="0"/>
              <a:t> van 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wetgeving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AOW, WW, ZW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Bijstand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(</a:t>
            </a:r>
            <a:r>
              <a:rPr lang="en-US" dirty="0" err="1"/>
              <a:t>wel</a:t>
            </a:r>
            <a:r>
              <a:rPr lang="en-US" dirty="0"/>
              <a:t>) steeds </a:t>
            </a:r>
            <a:r>
              <a:rPr lang="en-US" dirty="0" err="1"/>
              <a:t>duurder</a:t>
            </a:r>
            <a:r>
              <a:rPr lang="en-US" dirty="0"/>
              <a:t> </a:t>
            </a:r>
            <a:r>
              <a:rPr lang="en-US" dirty="0" err="1"/>
              <a:t>d.m.v.</a:t>
            </a:r>
            <a:r>
              <a:rPr lang="en-US" dirty="0"/>
              <a:t> </a:t>
            </a:r>
            <a:r>
              <a:rPr lang="en-US" dirty="0" err="1"/>
              <a:t>vergrijzing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ontgroening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Vergrijzing</a:t>
            </a:r>
            <a:r>
              <a:rPr lang="en-US" dirty="0"/>
              <a:t>: </a:t>
            </a:r>
            <a:r>
              <a:rPr lang="en-US" dirty="0" err="1"/>
              <a:t>aandeel</a:t>
            </a:r>
            <a:r>
              <a:rPr lang="en-US" dirty="0"/>
              <a:t> van </a:t>
            </a:r>
            <a:r>
              <a:rPr lang="en-US" dirty="0" err="1"/>
              <a:t>ouderen</a:t>
            </a:r>
            <a:r>
              <a:rPr lang="en-US" dirty="0"/>
              <a:t> in de </a:t>
            </a: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bevolking</a:t>
            </a:r>
            <a:r>
              <a:rPr lang="en-US" dirty="0"/>
              <a:t> </a:t>
            </a:r>
            <a:r>
              <a:rPr lang="en-US" dirty="0" err="1"/>
              <a:t>neemt</a:t>
            </a:r>
            <a:r>
              <a:rPr lang="en-US" dirty="0"/>
              <a:t> toe.</a:t>
            </a:r>
            <a:br>
              <a:rPr lang="en-US" dirty="0"/>
            </a:br>
            <a:r>
              <a:rPr lang="en-US" dirty="0" err="1"/>
              <a:t>Ontgroening</a:t>
            </a:r>
            <a:r>
              <a:rPr lang="en-US" dirty="0"/>
              <a:t>: </a:t>
            </a:r>
            <a:r>
              <a:rPr lang="en-US" dirty="0" err="1"/>
              <a:t>aandeel</a:t>
            </a:r>
            <a:r>
              <a:rPr lang="en-US" dirty="0"/>
              <a:t> van </a:t>
            </a:r>
            <a:r>
              <a:rPr lang="en-US" dirty="0" err="1"/>
              <a:t>jongeren</a:t>
            </a:r>
            <a:r>
              <a:rPr lang="en-US" dirty="0"/>
              <a:t> in de </a:t>
            </a: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bevolking</a:t>
            </a:r>
            <a:r>
              <a:rPr lang="en-US" dirty="0"/>
              <a:t> </a:t>
            </a:r>
            <a:r>
              <a:rPr lang="en-US" dirty="0" err="1"/>
              <a:t>neemt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Er </a:t>
            </a:r>
            <a:r>
              <a:rPr lang="en-US" dirty="0" err="1"/>
              <a:t>volgen</a:t>
            </a:r>
            <a:r>
              <a:rPr lang="en-US" dirty="0"/>
              <a:t> </a:t>
            </a:r>
            <a:r>
              <a:rPr lang="en-US" dirty="0" err="1"/>
              <a:t>aanpassingen</a:t>
            </a:r>
            <a:r>
              <a:rPr lang="en-US" dirty="0"/>
              <a:t> in de </a:t>
            </a:r>
            <a:r>
              <a:rPr lang="en-US" dirty="0" err="1"/>
              <a:t>verzorgingsstaat</a:t>
            </a:r>
            <a:r>
              <a:rPr lang="en-US" dirty="0"/>
              <a:t> om 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betaalbaar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/ </a:t>
            </a:r>
            <a:r>
              <a:rPr lang="en-US" dirty="0" err="1"/>
              <a:t>houden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ww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ingekort</a:t>
            </a:r>
            <a:r>
              <a:rPr lang="en-US" dirty="0"/>
              <a:t>, </a:t>
            </a: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stijgen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(</a:t>
            </a:r>
            <a:r>
              <a:rPr lang="en-US" dirty="0" err="1"/>
              <a:t>meer</a:t>
            </a:r>
            <a:r>
              <a:rPr lang="en-US" dirty="0"/>
              <a:t>) </a:t>
            </a:r>
            <a:r>
              <a:rPr lang="en-US" dirty="0" err="1"/>
              <a:t>automatisch</a:t>
            </a:r>
            <a:r>
              <a:rPr lang="en-US" dirty="0"/>
              <a:t> mee met de </a:t>
            </a:r>
            <a:r>
              <a:rPr lang="en-US" dirty="0" err="1"/>
              <a:t>loonstijgingen</a:t>
            </a:r>
            <a:r>
              <a:rPr lang="en-US" dirty="0"/>
              <a:t> van </a:t>
            </a:r>
            <a:r>
              <a:rPr lang="en-US" dirty="0" err="1"/>
              <a:t>werknemers</a:t>
            </a:r>
            <a:r>
              <a:rPr lang="en-US" dirty="0"/>
              <a:t>,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nadruk</a:t>
            </a:r>
            <a:r>
              <a:rPr lang="en-US" dirty="0"/>
              <a:t> op </a:t>
            </a:r>
            <a:r>
              <a:rPr lang="en-US" dirty="0" err="1"/>
              <a:t>actief</a:t>
            </a:r>
            <a:r>
              <a:rPr lang="en-US" dirty="0"/>
              <a:t> </a:t>
            </a:r>
            <a:r>
              <a:rPr lang="en-US" dirty="0" err="1"/>
              <a:t>solliciteren</a:t>
            </a:r>
            <a:r>
              <a:rPr lang="en-US" dirty="0"/>
              <a:t> van </a:t>
            </a:r>
            <a:r>
              <a:rPr lang="en-US" dirty="0" err="1"/>
              <a:t>werklozen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 op </a:t>
            </a:r>
            <a:r>
              <a:rPr lang="en-US" dirty="0" err="1"/>
              <a:t>fraude</a:t>
            </a:r>
            <a:r>
              <a:rPr lang="en-US" dirty="0"/>
              <a:t>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608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33D5E-A336-5343-B52F-53527F0C5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Van </a:t>
            </a:r>
            <a:r>
              <a:rPr lang="en-US" sz="2800" dirty="0" err="1"/>
              <a:t>verzorgingsstaat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participatiesamenleving</a:t>
            </a:r>
            <a:endParaRPr lang="nl-NL" sz="2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21F7CF-8F79-47EC-723F-A0D953448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Omdat</a:t>
            </a:r>
            <a:r>
              <a:rPr lang="en-US" dirty="0"/>
              <a:t> de </a:t>
            </a:r>
            <a:r>
              <a:rPr lang="en-US" dirty="0" err="1"/>
              <a:t>kosten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verzirgingsstaat</a:t>
            </a:r>
            <a:r>
              <a:rPr lang="en-US" dirty="0"/>
              <a:t> </a:t>
            </a:r>
            <a:r>
              <a:rPr lang="en-US" dirty="0" err="1"/>
              <a:t>nog</a:t>
            </a:r>
            <a:r>
              <a:rPr lang="en-US" dirty="0"/>
              <a:t> steeds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hoog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kwam</a:t>
            </a:r>
            <a:r>
              <a:rPr lang="en-US" dirty="0"/>
              <a:t> in 2013 de </a:t>
            </a:r>
            <a:r>
              <a:rPr lang="en-US" dirty="0" err="1"/>
              <a:t>regering</a:t>
            </a:r>
            <a:r>
              <a:rPr lang="en-US" dirty="0"/>
              <a:t> van VVD- premier met het plan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‘ </a:t>
            </a:r>
            <a:r>
              <a:rPr lang="en-US" dirty="0" err="1"/>
              <a:t>participatiesamenleving</a:t>
            </a:r>
            <a:r>
              <a:rPr lang="en-US" dirty="0"/>
              <a:t>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Participatiesamenleving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verantwoordelijkheid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eigen </a:t>
            </a:r>
            <a:r>
              <a:rPr lang="en-US" dirty="0" err="1"/>
              <a:t>leven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omgeving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gedachte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participatiesamenleving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in 2025 </a:t>
            </a:r>
            <a:r>
              <a:rPr lang="en-US" dirty="0" err="1"/>
              <a:t>vastgelegd</a:t>
            </a:r>
            <a:r>
              <a:rPr lang="en-US" dirty="0"/>
              <a:t> in de </a:t>
            </a:r>
            <a:r>
              <a:rPr lang="en-US" dirty="0" err="1"/>
              <a:t>Participatiewet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Belangrijkste</a:t>
            </a:r>
            <a:r>
              <a:rPr lang="en-US" dirty="0"/>
              <a:t> </a:t>
            </a:r>
            <a:r>
              <a:rPr lang="en-US" dirty="0" err="1"/>
              <a:t>doel</a:t>
            </a:r>
            <a:r>
              <a:rPr lang="en-US" dirty="0"/>
              <a:t>: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zo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mogelijk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baan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 heft.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780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162C2A-03A4-B0B8-3421-70DDF7CFD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visies</a:t>
            </a:r>
            <a:r>
              <a:rPr lang="en-US" dirty="0"/>
              <a:t> over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FCB47E-B4F6-5519-3CDC-BC8300CEF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6143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behandelen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visies</a:t>
            </a:r>
            <a:r>
              <a:rPr lang="en-US" dirty="0"/>
              <a:t> op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liberale</a:t>
            </a:r>
            <a:r>
              <a:rPr lang="en-US" dirty="0"/>
              <a:t> </a:t>
            </a:r>
            <a:r>
              <a:rPr lang="en-US" dirty="0" err="1"/>
              <a:t>visie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sociaaldemocratische</a:t>
            </a:r>
            <a:r>
              <a:rPr lang="en-US" dirty="0"/>
              <a:t> </a:t>
            </a:r>
            <a:r>
              <a:rPr lang="en-US" dirty="0" err="1"/>
              <a:t>visie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christendemocratische</a:t>
            </a:r>
            <a:r>
              <a:rPr lang="en-US" dirty="0"/>
              <a:t> </a:t>
            </a:r>
            <a:r>
              <a:rPr lang="en-US" dirty="0" err="1"/>
              <a:t>visie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214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FB120-57F2-8185-8CEE-C163E313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liberale</a:t>
            </a:r>
            <a:r>
              <a:rPr lang="en-US" dirty="0"/>
              <a:t> </a:t>
            </a:r>
            <a:r>
              <a:rPr lang="en-US" dirty="0" err="1"/>
              <a:t>visie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51BD4C-4C84-5DF5-88CA-D0E4C5C1E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Passieve overheid/ Terughoudende overheid op sociaaleconomisch gebied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Meer (inkomens-) ongelijkheid is toegestaan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Geen uitgebreide sociale zekerheid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 verantwoordelijkheid van het individu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Particulier initiatief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Individuele vrijheid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Economische vrijheid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Vrije markteconomie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Economie voor ecologie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09452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784</Words>
  <Application>Microsoft Office PowerPoint</Application>
  <PresentationFormat>Breedbeeld</PresentationFormat>
  <Paragraphs>79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H5.2 Ontwikkeling van de verzorgingsstaat</vt:lpstr>
      <vt:lpstr>H5.2 Ontwikkeling van de verzorgingsstaat</vt:lpstr>
      <vt:lpstr>Nachtwakersstaat versus verzorgingsstaat</vt:lpstr>
      <vt:lpstr>PowerPoint-presentatie</vt:lpstr>
      <vt:lpstr>Vrije markt versus gemengde economie</vt:lpstr>
      <vt:lpstr>Nederland een verzorgingsstaat</vt:lpstr>
      <vt:lpstr>Van verzorgingsstaat naar een participatiesamenleving</vt:lpstr>
      <vt:lpstr>Politieke visies over de verzorgingsstaat</vt:lpstr>
      <vt:lpstr>De liberale visie</vt:lpstr>
      <vt:lpstr>De sociaaldemocratische visie</vt:lpstr>
      <vt:lpstr>De christendemocratische visie</vt:lpstr>
      <vt:lpstr>Populisme en de verzorgingsstaat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H5.2 Ontwikkeling van de verzorgingsstaat</dc:title>
  <dc:creator>Fluitsma, D.W.P.M. (Daniel)</dc:creator>
  <cp:lastModifiedBy>Fluitsma, D.W.P.M. (Daniel)</cp:lastModifiedBy>
  <cp:revision>1</cp:revision>
  <dcterms:created xsi:type="dcterms:W3CDTF">2023-11-13T08:08:02Z</dcterms:created>
  <dcterms:modified xsi:type="dcterms:W3CDTF">2023-11-13T12:29:00Z</dcterms:modified>
</cp:coreProperties>
</file>